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7" r:id="rId2"/>
    <p:sldId id="326" r:id="rId3"/>
    <p:sldId id="316" r:id="rId4"/>
    <p:sldId id="317" r:id="rId5"/>
    <p:sldId id="306" r:id="rId6"/>
    <p:sldId id="307" r:id="rId7"/>
    <p:sldId id="308" r:id="rId8"/>
    <p:sldId id="309" r:id="rId9"/>
    <p:sldId id="310" r:id="rId10"/>
    <p:sldId id="314" r:id="rId11"/>
    <p:sldId id="311" r:id="rId12"/>
    <p:sldId id="312" r:id="rId13"/>
    <p:sldId id="313" r:id="rId14"/>
    <p:sldId id="319" r:id="rId15"/>
    <p:sldId id="320" r:id="rId16"/>
    <p:sldId id="321" r:id="rId17"/>
    <p:sldId id="322" r:id="rId18"/>
    <p:sldId id="323" r:id="rId19"/>
    <p:sldId id="305" r:id="rId20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1" autoAdjust="0"/>
    <p:restoredTop sz="86364" autoAdjust="0"/>
  </p:normalViewPr>
  <p:slideViewPr>
    <p:cSldViewPr snapToGrid="0">
      <p:cViewPr varScale="1">
        <p:scale>
          <a:sx n="105" d="100"/>
          <a:sy n="105" d="100"/>
        </p:scale>
        <p:origin x="678" y="11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2016-12-25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2016-12-25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1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67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73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9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28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623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24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3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6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48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3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8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8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68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2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pp.net/questions/8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hyperlink" Target="http://www.dorkly.com/post/75301/videogame-jobs-expectation-vs-realit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okorea.com/news/3220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continuum.io/download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unho013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KISTI, A Research on Typology of Knowledge Service through Business Needs Analysis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2015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9729" y="1704022"/>
            <a:ext cx="3600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의미추출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03898" y="3398314"/>
            <a:ext cx="2005013" cy="2915362"/>
            <a:chOff x="1260891" y="2056343"/>
            <a:chExt cx="2005013" cy="2915362"/>
          </a:xfrm>
        </p:grpSpPr>
        <p:pic>
          <p:nvPicPr>
            <p:cNvPr id="14" name="_x284152184" descr="EMB0000219893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91" y="2056343"/>
              <a:ext cx="2005013" cy="24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424397" y="4534662"/>
              <a:ext cx="1802032" cy="4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자소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단위 </a:t>
              </a:r>
              <a:r>
                <a:rPr lang="en-US" altLang="ko-KR" sz="1400" b="1" spc="-1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TRIE</a:t>
              </a:r>
              <a:r>
                <a:rPr lang="en-US" altLang="ko-KR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구조 </a:t>
              </a:r>
              <a:r>
                <a:rPr lang="en-US" altLang="ko-KR" sz="1400" b="1" spc="-1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400" b="1" spc="-1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85434" y="3431281"/>
            <a:ext cx="3401062" cy="2842286"/>
            <a:chOff x="179561" y="3050248"/>
            <a:chExt cx="3401062" cy="284228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61" y="3050248"/>
              <a:ext cx="3401062" cy="151833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72826" y="4374203"/>
              <a:ext cx="3067050" cy="1518331"/>
              <a:chOff x="821427" y="2847132"/>
              <a:chExt cx="3067050" cy="1518331"/>
            </a:xfrm>
          </p:grpSpPr>
          <p:pic>
            <p:nvPicPr>
              <p:cNvPr id="22" name="_x284226072" descr="EMB0000219893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427" y="2847132"/>
                <a:ext cx="3067050" cy="985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1140561" y="3928420"/>
                <a:ext cx="2303836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ko-KR" altLang="en-US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HMM(Hidden 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Model)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716905" y="2127370"/>
            <a:ext cx="79713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한글은 영어와는 다르게 결합언어의 특징을 지님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이벤트 추출을 위한 토픽 모델링을 실시하기 전에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KOMORAN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통한 한글 전처리 실시 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개발된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기반의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MALLET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활용하여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utoShape 29"/>
          <p:cNvSpPr>
            <a:spLocks noChangeArrowheads="1"/>
          </p:cNvSpPr>
          <p:nvPr/>
        </p:nvSpPr>
        <p:spPr bwMode="gray">
          <a:xfrm rot="16200000" flipV="1">
            <a:off x="1722475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26606" y="3717882"/>
            <a:ext cx="3134723" cy="2555685"/>
            <a:chOff x="5930713" y="3587282"/>
            <a:chExt cx="3134723" cy="2555685"/>
          </a:xfrm>
        </p:grpSpPr>
        <p:pic>
          <p:nvPicPr>
            <p:cNvPr id="27" name="Picture 2" descr="http://mallet.cs.umass.edu/logo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432" y="3588811"/>
              <a:ext cx="1405252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/>
            <p:cNvGrpSpPr/>
            <p:nvPr/>
          </p:nvGrpSpPr>
          <p:grpSpPr>
            <a:xfrm>
              <a:off x="6046011" y="4394146"/>
              <a:ext cx="3019425" cy="1748821"/>
              <a:chOff x="608268" y="2011961"/>
              <a:chExt cx="3019425" cy="1748821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268" y="2011961"/>
                <a:ext cx="3019425" cy="1323975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77690" y="3323739"/>
                <a:ext cx="2700868" cy="437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(Latent </a:t>
                </a:r>
                <a:r>
                  <a:rPr lang="en-US" altLang="ko-KR" sz="1400" b="1" spc="-1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Dirichlet</a:t>
                </a:r>
                <a:r>
                  <a:rPr lang="en-US" altLang="ko-KR" sz="1400" b="1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Allocation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ko-KR" altLang="en-US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추정 </a:t>
                </a:r>
                <a:r>
                  <a:rPr lang="en-US" altLang="ko-KR" sz="1400" b="1" spc="-1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ko-KR" altLang="en-US" sz="1400" b="1" spc="-1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13" y="3587282"/>
              <a:ext cx="1625011" cy="733237"/>
            </a:xfrm>
            <a:prstGeom prst="rect">
              <a:avLst/>
            </a:prstGeom>
          </p:spPr>
        </p:pic>
      </p:grpSp>
      <p:sp>
        <p:nvSpPr>
          <p:cNvPr id="33" name="AutoShape 29"/>
          <p:cNvSpPr>
            <a:spLocks noChangeArrowheads="1"/>
          </p:cNvSpPr>
          <p:nvPr/>
        </p:nvSpPr>
        <p:spPr bwMode="gray">
          <a:xfrm rot="16200000" flipV="1">
            <a:off x="4909016" y="4654599"/>
            <a:ext cx="1112448" cy="20127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kern="0" cap="none" spc="-15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2289" y="1685233"/>
            <a:ext cx="8406001" cy="4686992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7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7"/>
          <a:stretch/>
        </p:blipFill>
        <p:spPr>
          <a:xfrm>
            <a:off x="1897784" y="1777842"/>
            <a:ext cx="5500305" cy="32905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AutoDevBot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Hackathon | 2nd Place (2014) In San Francisco,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California, US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8" t="21904" r="38156"/>
          <a:stretch/>
        </p:blipFill>
        <p:spPr>
          <a:xfrm>
            <a:off x="282289" y="1777842"/>
            <a:ext cx="1534337" cy="2961141"/>
          </a:xfrm>
        </p:spPr>
      </p:pic>
      <p:pic>
        <p:nvPicPr>
          <p:cNvPr id="17" name="내용 개체 틀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9"/>
          <a:stretch/>
        </p:blipFill>
        <p:spPr>
          <a:xfrm>
            <a:off x="5605587" y="4555057"/>
            <a:ext cx="3259707" cy="20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Freelance Web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Developer (2012 ~ Current)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2" y="1631383"/>
            <a:ext cx="3815837" cy="2592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0063" r="11631"/>
          <a:stretch/>
        </p:blipFill>
        <p:spPr>
          <a:xfrm>
            <a:off x="4872453" y="1631383"/>
            <a:ext cx="3815837" cy="2577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http://studioit.co.kr/wp-content/uploads/2014/05/20150225_005025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udioit.co.kr/wp-content/uploads/2015/02/20150225_014134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52" y="4325259"/>
            <a:ext cx="3815837" cy="2392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6588" y="2998268"/>
            <a:ext cx="3877402" cy="2683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프로그래머가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세대 프로그래머에게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6592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지금 시기에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배운 다는 것은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Pointer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엄격한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Casting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벗어나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좀 더 서비스에 초점을 맞춘 개발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할 수 있다는 것을 의미함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Generation in Korea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64059" y="5565322"/>
            <a:ext cx="2301147" cy="21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출처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자바지기</a:t>
            </a:r>
            <a:r>
              <a:rPr lang="en-US" altLang="ko-KR" sz="800" dirty="0" smtClean="0"/>
              <a:t>, </a:t>
            </a:r>
            <a:r>
              <a:rPr lang="en-US" altLang="ko-KR" sz="800" dirty="0">
                <a:hlinkClick r:id="rId3"/>
              </a:rPr>
              <a:t>https://</a:t>
            </a:r>
            <a:r>
              <a:rPr lang="en-US" altLang="ko-KR" sz="800" dirty="0" smtClean="0">
                <a:hlinkClick r:id="rId3"/>
              </a:rPr>
              <a:t>slipp.net/questions/80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72" y="2029546"/>
            <a:ext cx="3793859" cy="355291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23850" y="2073445"/>
            <a:ext cx="42119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Q.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도대체 프로그래머가 알아야 하는 기본지식이 어디까지인가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 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C, C++, Cobol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Fortran, Assembly 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할 줄 모르고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 구조나 알고리즘도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모르면서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자바부터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시작해서 무슨 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하겠냐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Java 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JSP, Servlet,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쿼리에 대한 개념도 제대로 가지고 있지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않으면서 무슨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하느냐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just"/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Python, Ruby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등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algn="just"/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“Django, Ruby On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Rails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Stack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부터 개발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우리는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….?”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2291" y="596533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면접대비 본 강좌에서는 기본적인 자료구조나 알고리즘 구현까지도 다룹니다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4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하버드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MIT,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미시건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등에서 주 교재로 사용되고 있으며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논문에서 인용되고 있는 교재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신뢰할 수 있으면서 라이선스가 개방되어 있고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번역본이 존재하는 유일한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교재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첫 교재는 한글로 시작하고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프로그래밍에 대한 기초 지식이 잡히고 흥미가 생기는 순간 부터는 영문 교재로 공부할 것을 추천함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9" y="2777102"/>
            <a:ext cx="4129591" cy="1358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028" y="2546915"/>
            <a:ext cx="4629022" cy="17616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36059" y="4308597"/>
            <a:ext cx="4862178" cy="2466597"/>
            <a:chOff x="488156" y="3961059"/>
            <a:chExt cx="4862178" cy="24665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56" y="3961059"/>
              <a:ext cx="4862178" cy="246659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390776" y="5619029"/>
              <a:ext cx="420586" cy="1615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교재를 선택하기 까지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강좌를 통해 다양한 프로그래밍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직군의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실제 업무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경험할 수 있을 것으로 기대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단순히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문법을 배우는 것이 아닌 협업하는 방식과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Ecosystem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배울 것임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+ Django + AWS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51" y="2493250"/>
            <a:ext cx="4887003" cy="38958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55" y="3210419"/>
            <a:ext cx="2252855" cy="693379"/>
          </a:xfrm>
          <a:prstGeom prst="rect">
            <a:avLst/>
          </a:prstGeom>
        </p:spPr>
      </p:pic>
      <p:pic>
        <p:nvPicPr>
          <p:cNvPr id="1026" name="Picture 2" descr="django python png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45" y="3975056"/>
            <a:ext cx="932207" cy="9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veloper icon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10" y="4566723"/>
            <a:ext cx="1348344" cy="134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6" idx="2"/>
            <a:endCxn id="1030" idx="0"/>
          </p:cNvCxnSpPr>
          <p:nvPr/>
        </p:nvCxnSpPr>
        <p:spPr>
          <a:xfrm flipH="1">
            <a:off x="2035882" y="3903798"/>
            <a:ext cx="1" cy="66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30" idx="3"/>
          </p:cNvCxnSpPr>
          <p:nvPr/>
        </p:nvCxnSpPr>
        <p:spPr>
          <a:xfrm>
            <a:off x="2710054" y="5240895"/>
            <a:ext cx="10697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107982" y="3557108"/>
            <a:ext cx="6175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강좌를 통해 다양한 프로그래밍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직군의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실제 업무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경험할 수 있을 것으로 기대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신입사원의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년이내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퇴사 사유가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27.5%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이는 실제 현업을 제대로 경험하지 못했기 때문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57" y="2266797"/>
            <a:ext cx="4561134" cy="40141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9641" y="647610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smtClean="0"/>
              <a:t>만화 출처</a:t>
            </a:r>
            <a:r>
              <a:rPr lang="en-US" altLang="ko-KR" sz="900" smtClean="0"/>
              <a:t>: </a:t>
            </a:r>
            <a:r>
              <a:rPr lang="ko-KR" altLang="en-US" sz="900" smtClean="0">
                <a:hlinkClick r:id="rId4"/>
              </a:rPr>
              <a:t>http</a:t>
            </a:r>
            <a:r>
              <a:rPr lang="ko-KR" altLang="en-US" sz="900">
                <a:hlinkClick r:id="rId4"/>
              </a:rPr>
              <a:t>://</a:t>
            </a:r>
            <a:r>
              <a:rPr lang="ko-KR" altLang="en-US" sz="900" smtClean="0">
                <a:hlinkClick r:id="rId4"/>
              </a:rPr>
              <a:t>www.dorkly.com/post/75301/videogame-jobs-expectation-vs-reality</a:t>
            </a:r>
            <a:r>
              <a:rPr lang="ko-KR" altLang="en-US" sz="900" smtClean="0"/>
              <a:t> </a:t>
            </a:r>
            <a:endParaRPr lang="ko-KR" altLang="en-US" sz="900"/>
          </a:p>
        </p:txBody>
      </p:sp>
      <p:pic>
        <p:nvPicPr>
          <p:cNvPr id="21" name="Picture 2" descr="http://cfile7.uf.tistory.com/image/151EAE494E2E4CB30E935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17584"/>
            <a:ext cx="3733826" cy="22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36556" y="4695434"/>
            <a:ext cx="3592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사람들은 우리에 대해 영웅 스토리와 같은 소설을 씁니다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 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막상 우리가 했던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일은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그저 </a:t>
            </a:r>
            <a:r>
              <a:rPr lang="en-US" altLang="ko-KR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년 동안 열심히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코딩한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것 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이었어요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그냥 코딩이요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.“</a:t>
            </a:r>
          </a:p>
          <a:p>
            <a:pPr algn="just"/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주커버그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5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조금씩이지만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최근 이슈인 프로그래밍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Tech Stack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다루게 될 것임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87983" y="2137822"/>
          <a:ext cx="7994616" cy="40792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32240"/>
                <a:gridCol w="1204891"/>
                <a:gridCol w="2811055"/>
                <a:gridCol w="244643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IT</a:t>
                      </a:r>
                      <a:r>
                        <a:rPr lang="ko-KR" altLang="en-US" sz="1600" dirty="0" smtClean="0"/>
                        <a:t>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연봉상승률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직급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연봉 </a:t>
                      </a:r>
                      <a:r>
                        <a:rPr lang="ko-KR" altLang="en-US" sz="1600" dirty="0" err="1" smtClean="0"/>
                        <a:t>중위값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스칼라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29.3%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선임 소프트웨어 엔지니어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React.js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24.5%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선임 소프트웨어 엔지니어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알고리즘 개발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23.5%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수석 소프트웨어 엔지니어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13</a:t>
                      </a:r>
                      <a:r>
                        <a:rPr lang="ko-KR" altLang="en-US" sz="1600" b="1" dirty="0" smtClean="0"/>
                        <a:t>만 </a:t>
                      </a:r>
                      <a:r>
                        <a:rPr lang="en-US" altLang="ko-KR" sz="1600" b="1" dirty="0" smtClean="0"/>
                        <a:t>6,000</a:t>
                      </a:r>
                      <a:r>
                        <a:rPr lang="ko-KR" altLang="en-US" sz="1600" b="1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Django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20.1%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선임 소프트웨어 엔지니어</a:t>
                      </a:r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11</a:t>
                      </a:r>
                      <a:r>
                        <a:rPr lang="ko-KR" altLang="en-US" sz="1600" b="1" dirty="0" smtClean="0"/>
                        <a:t>만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1,000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AWS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19.3%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데브옵스</a:t>
                      </a:r>
                      <a:r>
                        <a:rPr lang="ko-KR" altLang="en-US" sz="1600" b="1" dirty="0" smtClean="0"/>
                        <a:t> 엔지니어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  9</a:t>
                      </a:r>
                      <a:r>
                        <a:rPr lang="ko-KR" altLang="en-US" sz="1600" b="1" dirty="0" smtClean="0"/>
                        <a:t>만</a:t>
                      </a:r>
                      <a:r>
                        <a:rPr lang="en-US" altLang="ko-KR" sz="1600" b="1" baseline="0" dirty="0" smtClean="0"/>
                        <a:t> 4,200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Apache</a:t>
                      </a:r>
                      <a:r>
                        <a:rPr lang="en-US" altLang="ko-KR" sz="1600" baseline="0" dirty="0" smtClean="0"/>
                        <a:t> Hive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17.3%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선임 소프트웨어 엔지니어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Ruby on Rails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17.2%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 개발자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  6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9,800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DevOps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15.6%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데브옵스</a:t>
                      </a:r>
                      <a:r>
                        <a:rPr lang="ko-KR" altLang="en-US" sz="1600" b="1" dirty="0" smtClean="0"/>
                        <a:t> 엔지니어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  9</a:t>
                      </a:r>
                      <a:r>
                        <a:rPr lang="ko-KR" altLang="en-US" sz="1600" b="1" dirty="0" smtClean="0"/>
                        <a:t>만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4,200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iOS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15.3%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선임 소프트웨어 엔지니어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r>
                        <a:rPr lang="ko-KR" altLang="en-US" sz="1600" dirty="0" smtClean="0"/>
                        <a:t>만 </a:t>
                      </a:r>
                      <a:r>
                        <a:rPr lang="en-US" altLang="ko-KR" sz="1600" dirty="0" smtClean="0"/>
                        <a:t>1,000</a:t>
                      </a:r>
                      <a:r>
                        <a:rPr lang="ko-KR" altLang="en-US" sz="1600" dirty="0" smtClean="0"/>
                        <a:t>달러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데이터베이스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15.2%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/>
                        <a:t>소프트웨어 개발자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 </a:t>
                      </a:r>
                      <a:r>
                        <a:rPr lang="en-US" altLang="ko-KR" sz="1600" b="1" baseline="0" dirty="0" smtClean="0"/>
                        <a:t> 6</a:t>
                      </a:r>
                      <a:r>
                        <a:rPr lang="ko-KR" altLang="en-US" sz="1600" b="1" baseline="0" dirty="0" smtClean="0"/>
                        <a:t>만 </a:t>
                      </a:r>
                      <a:r>
                        <a:rPr lang="en-US" altLang="ko-KR" sz="1600" b="1" baseline="0" dirty="0" smtClean="0"/>
                        <a:t>9,800</a:t>
                      </a:r>
                      <a:r>
                        <a:rPr lang="ko-KR" altLang="en-US" sz="1600" b="1" baseline="0" dirty="0" smtClean="0"/>
                        <a:t>달러</a:t>
                      </a:r>
                      <a:endParaRPr lang="ko-KR" altLang="en-US" sz="1600" b="1" dirty="0"/>
                    </a:p>
                  </a:txBody>
                  <a:tcPr>
                    <a:solidFill>
                      <a:srgbClr val="8DBDF7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87983" y="6411134"/>
            <a:ext cx="59982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CIO Korea(2016), '2017</a:t>
            </a:r>
            <a:r>
              <a:rPr lang="ko-KR" altLang="en-US" sz="800" dirty="0"/>
              <a:t>년 이력서에 넣으면 좋을</a:t>
            </a:r>
            <a:r>
              <a:rPr lang="en-US" altLang="ko-KR" sz="800" dirty="0"/>
              <a:t>' IT</a:t>
            </a:r>
            <a:r>
              <a:rPr lang="ko-KR" altLang="en-US" sz="800" dirty="0"/>
              <a:t>기술력 </a:t>
            </a:r>
            <a:r>
              <a:rPr lang="en-US" altLang="ko-KR" sz="800" dirty="0"/>
              <a:t>10</a:t>
            </a:r>
            <a:r>
              <a:rPr lang="ko-KR" altLang="en-US" sz="800" dirty="0" smtClean="0"/>
              <a:t>선</a:t>
            </a:r>
            <a:r>
              <a:rPr lang="en-US" altLang="ko-KR" sz="800" dirty="0"/>
              <a:t>, </a:t>
            </a:r>
            <a:r>
              <a:rPr lang="en-US" altLang="ko-KR" sz="800" dirty="0">
                <a:hlinkClick r:id="rId3"/>
              </a:rPr>
              <a:t>http://</a:t>
            </a:r>
            <a:r>
              <a:rPr lang="en-US" altLang="ko-KR" sz="800" dirty="0" smtClean="0">
                <a:hlinkClick r:id="rId3"/>
              </a:rPr>
              <a:t>www.ciokorea.com/news/32203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9885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" y="1848748"/>
            <a:ext cx="5814886" cy="399699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분석에 필요한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들을 기본으로 포함하고 있어서 의존성 관리에 용이함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24" y="3230277"/>
            <a:ext cx="5518666" cy="3463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244505" y="4983309"/>
            <a:ext cx="2465217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3" y="1265064"/>
            <a:ext cx="7538459" cy="481740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13118" y="2927214"/>
            <a:ext cx="1152214" cy="3231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22468" y="1339970"/>
            <a:ext cx="2542864" cy="3231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4" idx="2"/>
            <a:endCxn id="4" idx="0"/>
          </p:cNvCxnSpPr>
          <p:nvPr/>
        </p:nvCxnSpPr>
        <p:spPr>
          <a:xfrm>
            <a:off x="7093900" y="1663162"/>
            <a:ext cx="695325" cy="126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2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Carnegie Mellon Asia STEM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Instructor (2016 ~ Current)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2076315"/>
            <a:ext cx="6557480" cy="4514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082" t="16105" b="11515"/>
          <a:stretch/>
        </p:blipFill>
        <p:spPr>
          <a:xfrm>
            <a:off x="6992169" y="2076315"/>
            <a:ext cx="1880282" cy="2549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282289" y="146146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STEM with Computer Science Program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Android with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appInventor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&amp; Python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8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Apache Zeppelin Contributor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(2016) Open Source Project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" y="1603710"/>
            <a:ext cx="5981351" cy="4486014"/>
          </a:xfrm>
          <a:prstGeom prst="rect">
            <a:avLst/>
          </a:prstGeom>
        </p:spPr>
      </p:pic>
      <p:pic>
        <p:nvPicPr>
          <p:cNvPr id="1028" name="Picture 4" descr="zeppelin apache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19" y="4453620"/>
            <a:ext cx="3711371" cy="2124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4" y="1604024"/>
            <a:ext cx="1862750" cy="759863"/>
          </a:xfrm>
          <a:prstGeom prst="rect">
            <a:avLst/>
          </a:prstGeom>
        </p:spPr>
      </p:pic>
      <p:pic>
        <p:nvPicPr>
          <p:cNvPr id="4" name="Picture 2" descr="https://scontent-icn1-1.xx.fbcdn.net/t31.0-8/14991459_1264474096937985_295039773813101753_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41" y="2887625"/>
            <a:ext cx="2202013" cy="12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 Tableau Data Visualization Competition | 1st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Place (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2016), Tableau Expert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9" y="153529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90" y="1558154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90" y="420070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2289" y="4177848"/>
            <a:ext cx="396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0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Instructor Profile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Hyundai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Asan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Nanum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Foundation Lecture (2016)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8" y="1558154"/>
            <a:ext cx="7524161" cy="5158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7650</TotalTime>
  <Words>821</Words>
  <Application>Microsoft Office PowerPoint</Application>
  <PresentationFormat>화면 슬라이드 쇼(4:3)</PresentationFormat>
  <Paragraphs>183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맑은 고딕</vt:lpstr>
      <vt:lpstr>Wingdings</vt:lpstr>
      <vt:lpstr>Times New Roman</vt:lpstr>
      <vt:lpstr>Office 테마</vt:lpstr>
      <vt:lpstr>Start Programming with Google Python Style Guide</vt:lpstr>
      <vt:lpstr>Anaconda Download &amp; Install</vt:lpstr>
      <vt:lpstr>Lecture note &amp; Source Code &amp; Textbook</vt:lpstr>
      <vt:lpstr>Lecture note &amp; Source Code &amp; Textbook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Instructor Profile</vt:lpstr>
      <vt:lpstr>Introduction</vt:lpstr>
      <vt:lpstr>2세대 프로그래머가 3세대 프로그래머에게…</vt:lpstr>
      <vt:lpstr>Textbook</vt:lpstr>
      <vt:lpstr>Coverage</vt:lpstr>
      <vt:lpstr>Coverage</vt:lpstr>
      <vt:lpstr>Coverage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Yunho Maeng</cp:lastModifiedBy>
  <cp:revision>143</cp:revision>
  <cp:lastPrinted>2011-08-28T13:13:29Z</cp:lastPrinted>
  <dcterms:created xsi:type="dcterms:W3CDTF">2011-08-24T01:05:33Z</dcterms:created>
  <dcterms:modified xsi:type="dcterms:W3CDTF">2016-12-25T11:30:18Z</dcterms:modified>
</cp:coreProperties>
</file>